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4" r:id="rId6"/>
    <p:sldId id="265" r:id="rId7"/>
    <p:sldId id="260" r:id="rId8"/>
    <p:sldId id="261" r:id="rId9"/>
    <p:sldId id="266" r:id="rId10"/>
    <p:sldId id="262" r:id="rId11"/>
    <p:sldId id="267" r:id="rId12"/>
    <p:sldId id="263" r:id="rId13"/>
  </p:sldIdLst>
  <p:sldSz cx="12192000" cy="6858000"/>
  <p:notesSz cx="6797675" cy="9926638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9D72DF3-4AC6-789D-798D-6AB498BFFFCA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45657" cy="4980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sl-SI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sl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EEACC1-910B-87DB-1064-8EC8A9403CE7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50437" y="0"/>
            <a:ext cx="2945657" cy="4980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sl-SI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1055CCA3-98BB-487E-A351-89A349488905}" type="datetime1">
              <a:rPr lang="sl-SI"/>
              <a:pPr lvl="0"/>
              <a:t>5.9.2022</a:t>
            </a:fld>
            <a:endParaRPr lang="sl-SI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14F70E0E-34A3-4B66-1D8C-B6BAC33673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22279" y="1241426"/>
            <a:ext cx="5953128" cy="3349620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B5DC19C-7B82-1558-870B-C2B6FD39DDD4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79764" y="4777191"/>
            <a:ext cx="5438137" cy="39086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3E3D32-466C-BDD2-D0D7-B2D01F26890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428579"/>
            <a:ext cx="2945657" cy="4980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sl-SI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sl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5DF0B4-C012-4CAE-ED09-A6FCCFCCE6E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50437" y="9428579"/>
            <a:ext cx="2945657" cy="49805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sl-SI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59A3EED2-9183-4D8F-AE51-8DF26539A26B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210701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en-US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8FA014-0CEB-D52C-3001-7CEB606F5C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E8F61A-A3CB-B2B0-C7AE-153B7C39E8C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687BB-1377-B031-9606-8CDE39650E19}"/>
              </a:ext>
            </a:extLst>
          </p:cNvPr>
          <p:cNvSpPr txBox="1"/>
          <p:nvPr/>
        </p:nvSpPr>
        <p:spPr>
          <a:xfrm>
            <a:off x="3850437" y="9428579"/>
            <a:ext cx="2945657" cy="4980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2E49702-D8F9-45B3-988C-E33D3F8B8D70}" type="slidenum">
              <a:t>1</a:t>
            </a:fld>
            <a:endParaRPr lang="sl-SI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DD0F-0A39-E3F1-9E72-208D4C2B54C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DA035-0487-AD71-E320-743EDAAE781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888CCA-EAAE-4130-478C-790172AD7FC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D91BE4B-E42E-4BA8-80BE-1A9FD2510FC7}" type="datetime1">
              <a:rPr lang="sl-SI"/>
              <a:pPr lvl="0"/>
              <a:t>5.9.2022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6A065-1FCF-3BE1-8267-0FDDC3C2EEC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3443A-B112-ABB5-87CD-8BFB1A7E425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9E93747-B9A1-4E70-90D2-D488A650B3D2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14651492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ABC86-250F-1F26-C987-63C1406A5B8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1A92E3-1558-D8C7-9A18-3CE4AC7C8A6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18D9C7-2D57-1A65-B416-B0CC3A868FC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332557-E2BF-46B4-A2A6-42317D03357F}" type="datetime1">
              <a:rPr lang="sl-SI"/>
              <a:pPr lvl="0"/>
              <a:t>5.9.2022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B109B-9017-B0D5-CD6B-10867AFF13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2C80AE-0B7A-A507-FDDF-C4FEC1FA023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B8BFA3-1BC0-4B8E-AE54-3DBDEE669A4B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942028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8143DD-E6D1-9262-3659-5475DEC03A2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C494AB-84ED-2EE5-C866-0327C154422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BAE3D3-C5F6-72BB-7B28-1CBF0179B24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771FFFA-376C-4326-921F-984FD68FE815}" type="datetime1">
              <a:rPr lang="sl-SI"/>
              <a:pPr lvl="0"/>
              <a:t>5.9.2022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06758-A545-F608-C85F-83108E13395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07273-7A8B-089D-1480-FBFD869932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8F01C2-74CF-4762-8C08-59FB06B44ECF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11599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A4690-65A5-6785-8C12-6CC35E94751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6579AA-17A2-5C51-BA65-8608340E68F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2D343-2AA2-1F82-4E4E-BACF35C343E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65536C-B9D4-48C8-ACE1-8E6971B1E7FA}" type="datetime1">
              <a:rPr lang="sl-SI"/>
              <a:pPr lvl="0"/>
              <a:t>5.9.2022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48592-72A2-78FA-EFDA-32D0BE24E96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135BB-51FF-82E4-94F5-6B9CB84A942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8123E26-0F06-4857-AEC8-C30D383D2FF9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5959045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80C6-53A7-E570-75B8-356527EDBD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964E8-4F8B-CBF1-0008-CDDC7677AB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1DD26-9B79-3F31-6925-4427D4D4998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431E004-DD58-466E-816F-044B1EA853C3}" type="datetime1">
              <a:rPr lang="sl-SI"/>
              <a:pPr lvl="0"/>
              <a:t>5.9.2022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64107-475C-5C5B-82E0-8CF49FB1E83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48889-5FA4-1AB7-76E8-A8CB135F7A4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682E3D-120F-4301-B339-23BC80DC42FD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9704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7BDE8-06F3-7D25-E224-64D788CDED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4BAB6-6583-59CE-EDE0-F28CB01CE6BE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31D936-651E-BD10-5DD1-35EDD59247B9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B2E3BF-1368-B1B0-FA92-3A7AA7DF9A3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8554C1D-3AC3-4418-9FA9-3DEA3C07E732}" type="datetime1">
              <a:rPr lang="sl-SI"/>
              <a:pPr lvl="0"/>
              <a:t>5.9.2022</a:t>
            </a:fld>
            <a:endParaRPr lang="sl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DE3F72-B7A1-8A43-BD12-DE2C5E552C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917967-DBD4-F761-A4AC-1F219C0DD5B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70122B3-DA05-48F1-AE88-5ED2478C22DC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371747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A0097-783B-2209-C3E7-245B0C3910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792CB1-CC06-3666-3B63-23953BD721A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459092-3865-012F-E9E4-A1B61AC50522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F2F638-9D66-1C4D-6A15-1745E3574BB6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ABDA8C-1A8D-9FAE-77F5-E28A936EDEFE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573F1A-4D65-7956-3156-675DB7402BB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4E96D9-D5E5-43F1-85BE-1A88B05FA618}" type="datetime1">
              <a:rPr lang="sl-SI"/>
              <a:pPr lvl="0"/>
              <a:t>5.9.2022</a:t>
            </a:fld>
            <a:endParaRPr lang="sl-S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B4AC74-92A0-94B7-D2A6-8EEB685D5FA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BC9C7D-84BA-2B5A-8F71-A6B5A460FD0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C1370CF-B5C9-4E71-8315-F9771BC07339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482995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C814F-9FFF-F0ED-6E85-DE0506BEBD7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0B3BB-7E8D-EF99-5850-50B4DCCE777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BFE72A5-72AC-45F2-8B95-066C9F7C50D3}" type="datetime1">
              <a:rPr lang="sl-SI"/>
              <a:pPr lvl="0"/>
              <a:t>5.9.2022</a:t>
            </a:fld>
            <a:endParaRPr lang="sl-S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6AF78-334A-7E87-AE93-E77DA0CE3A8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CB0D48-E68E-DBB5-8790-819084BCB3E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62F5311-5A74-4B5A-A6EF-BD028CD6DCA8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481482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9A66A3-6CA0-DC20-C1D8-47102075ACA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97C9EF-0D42-47DE-A7F9-572FD1E7F547}" type="datetime1">
              <a:rPr lang="sl-SI"/>
              <a:pPr lvl="0"/>
              <a:t>5.9.2022</a:t>
            </a:fld>
            <a:endParaRPr lang="sl-S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9D3A23-ECC4-4EA3-A7D0-5A528E20AF0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5840A-90BF-ABF6-2D07-840A17D9229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0D3B2D6-7CF2-46F3-8539-CDF8AB657C19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048734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C978-C10A-F4D5-9F42-77C21250E1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6DC0B7-C3DC-633A-0E5F-EEE389576C53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37BCBE-FF63-D5C0-6730-AB251ABD724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140B8A-F592-709F-5117-BDCD9FA22A4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48BE24-6478-4D99-A80B-85D293472C4B}" type="datetime1">
              <a:rPr lang="sl-SI"/>
              <a:pPr lvl="0"/>
              <a:t>5.9.2022</a:t>
            </a:fld>
            <a:endParaRPr lang="sl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A79AFA-F8B2-1C38-FA40-9CA94427B1E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98346-5290-90AA-E3D6-3443BEC05BA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6CB7DBF-C09F-4AED-AF59-4CC0151166A6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419713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A51C4-6A61-7C60-4AF4-24DEF08111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662988-0C95-0658-B66A-205F1064D945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sl-SI" sz="3200"/>
            </a:lvl1pPr>
          </a:lstStyle>
          <a:p>
            <a:pPr lvl="0"/>
            <a:endParaRPr lang="sl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9269D-46D2-9760-3EA9-5D3996640A3F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12A86-33FC-454B-9648-A0B9F9C929B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C509648-D065-4ECA-B19B-55368187D7AC}" type="datetime1">
              <a:rPr lang="sl-SI"/>
              <a:pPr lvl="0"/>
              <a:t>5.9.2022</a:t>
            </a:fld>
            <a:endParaRPr lang="sl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6E6DC-00AE-F91A-DB37-87EE639AB49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4EF73A-CEA3-F3D0-62B6-8A5848592AF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083DB0-FD41-4F21-BB5E-59F6715D7857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86053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C97C83-9CBE-9650-F5CA-5A8F0536CF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AD6D8-A583-655D-F9AB-19AE9C13AB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B00EB-D025-E622-C452-FD437166C28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sl-SI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833516D5-962E-44BE-A6CC-5A3F0BCEE4C7}" type="datetime1">
              <a:rPr lang="sl-SI"/>
              <a:pPr lvl="0"/>
              <a:t>5.9.2022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6297C-0517-30EF-A1CB-028D12CCD132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sl-SI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241B35-C13A-F2F3-75AB-E1D81F2F206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sl-SI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6D04B022-D8BB-4D0A-B62A-24791DB69A75}" type="slidenum">
              <a:t>‹#›</a:t>
            </a:fld>
            <a:endParaRPr lang="sl-S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B701F-DC49-F14E-C607-94653E4738F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713021" y="2020019"/>
            <a:ext cx="9144000" cy="2387598"/>
          </a:xfrm>
        </p:spPr>
        <p:txBody>
          <a:bodyPr/>
          <a:lstStyle/>
          <a:p>
            <a:pPr lvl="0"/>
            <a:r>
              <a:rPr lang="sl-SI" b="1"/>
              <a:t>TOPLOTNI PASOVI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0EEE3B2-1640-8D4E-CB4F-4449DFFB44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803" t="22158" r="38258" b="43248"/>
          <a:stretch>
            <a:fillRect/>
          </a:stretch>
        </p:blipFill>
        <p:spPr>
          <a:xfrm>
            <a:off x="478560" y="840507"/>
            <a:ext cx="4619914" cy="474661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7B294-2E6A-A12F-6B81-0A82528F843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/>
              <a:t>	</a:t>
            </a:r>
            <a:r>
              <a:rPr lang="sl-SI" b="1"/>
              <a:t>Mrzli ali polarni pas </a:t>
            </a:r>
            <a:r>
              <a:rPr lang="sl-SI"/>
              <a:t>(U str. 52-53)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A80282-F829-A3B7-96B4-F17B403ED21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80000"/>
              </a:lnSpc>
            </a:pPr>
            <a:r>
              <a:rPr lang="sl-SI" sz="2600" b="1"/>
              <a:t>Izmenjavata se dolgi polarni dan in dolga polarna noč </a:t>
            </a:r>
            <a:r>
              <a:rPr lang="sl-SI" sz="2600"/>
              <a:t>(na 6 mesecev).</a:t>
            </a:r>
          </a:p>
          <a:p>
            <a:pPr lvl="0">
              <a:lnSpc>
                <a:spcPct val="80000"/>
              </a:lnSpc>
            </a:pPr>
            <a:r>
              <a:rPr lang="sl-SI" sz="2600" b="1"/>
              <a:t>Temperature zraka so vedno nizke, večinoma pod 0.</a:t>
            </a:r>
          </a:p>
          <a:p>
            <a:pPr lvl="0">
              <a:lnSpc>
                <a:spcPct val="80000"/>
              </a:lnSpc>
            </a:pPr>
            <a:r>
              <a:rPr lang="sl-SI" sz="2600" b="1"/>
              <a:t>Zaradi majhnega izhlapevanja je količina padavin zelo majhna.</a:t>
            </a:r>
          </a:p>
          <a:p>
            <a:pPr lvl="0">
              <a:lnSpc>
                <a:spcPct val="80000"/>
              </a:lnSpc>
            </a:pPr>
            <a:r>
              <a:rPr lang="sl-SI" sz="2600" b="1"/>
              <a:t>2 podnebna tipa:</a:t>
            </a:r>
          </a:p>
          <a:p>
            <a:pPr marL="514350" lvl="0" indent="-514350">
              <a:lnSpc>
                <a:spcPct val="80000"/>
              </a:lnSpc>
              <a:buFont typeface="Calibri Light"/>
              <a:buAutoNum type="arabicPeriod"/>
            </a:pPr>
            <a:r>
              <a:rPr lang="sl-SI" sz="2600" b="1"/>
              <a:t>Tundrsko</a:t>
            </a:r>
            <a:r>
              <a:rPr lang="sl-SI" sz="2600"/>
              <a:t> (v prehodnem subpolarnem pasu): v kratkem poletju se temperature zraka dvignejo nekoliko nad ledišče. Zato so pogoji za rast tundre (mahovi, lišaji, nizke breze in vrbe, veliko močvirnatih območij).</a:t>
            </a:r>
          </a:p>
          <a:p>
            <a:pPr marL="514350" lvl="0" indent="-514350">
              <a:lnSpc>
                <a:spcPct val="80000"/>
              </a:lnSpc>
              <a:buFont typeface="Calibri Light"/>
              <a:buAutoNum type="arabicPeriod"/>
            </a:pPr>
            <a:r>
              <a:rPr lang="sl-SI" sz="2600" b="1"/>
              <a:t>Polarno podnebje</a:t>
            </a:r>
            <a:r>
              <a:rPr lang="sl-SI" sz="2600"/>
              <a:t>: skozi vse leto temperature zraka večinoma pod lediščem. Zato ni pogojev za rastline. Območje večnega snega in ledu.  </a:t>
            </a:r>
          </a:p>
          <a:p>
            <a:pPr marL="0" lvl="0" indent="0">
              <a:lnSpc>
                <a:spcPct val="80000"/>
              </a:lnSpc>
              <a:buNone/>
            </a:pPr>
            <a:r>
              <a:rPr lang="sl-SI" sz="2600"/>
              <a:t>Za utrjevanje in ponavljanje snovi DZ str. 39, vaja 1.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tundra">
            <a:extLst>
              <a:ext uri="{FF2B5EF4-FFF2-40B4-BE49-F238E27FC236}">
                <a16:creationId xmlns:a16="http://schemas.microsoft.com/office/drawing/2014/main" id="{37BCA6A1-DF0D-8CEF-0CD8-A38F9EE56D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792114" y="110834"/>
            <a:ext cx="7081662" cy="486294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 descr="Image result for antarctic">
            <a:extLst>
              <a:ext uri="{FF2B5EF4-FFF2-40B4-BE49-F238E27FC236}">
                <a16:creationId xmlns:a16="http://schemas.microsoft.com/office/drawing/2014/main" id="{9FC78AB1-E369-D4B4-E149-8AFE1EA4CB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72026" y="4818878"/>
            <a:ext cx="4473866" cy="181191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E0F5F9-A850-2810-812F-84F225E161FB}"/>
              </a:ext>
            </a:extLst>
          </p:cNvPr>
          <p:cNvSpPr txBox="1"/>
          <p:nvPr/>
        </p:nvSpPr>
        <p:spPr>
          <a:xfrm>
            <a:off x="609603" y="1330040"/>
            <a:ext cx="382385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cvetoča tundra med kratkim poletjem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E1021C-1AB0-6DCD-CE3D-14BD718A7D9E}"/>
              </a:ext>
            </a:extLst>
          </p:cNvPr>
          <p:cNvSpPr txBox="1"/>
          <p:nvPr/>
        </p:nvSpPr>
        <p:spPr>
          <a:xfrm>
            <a:off x="5083469" y="5911275"/>
            <a:ext cx="6397334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večni sneg in led na Antarktiki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B6CAF-F912-5D4E-02C6-8F31289C2F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/>
              <a:t>		</a:t>
            </a:r>
            <a:r>
              <a:rPr lang="sl-SI" b="1"/>
              <a:t>Podnebni tipi zunaj toplotnih pasov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1B738-3C12-4107-2D3F-CF5E39E24DF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To je gorsko podnebje, ki ga lahko najdemo </a:t>
            </a:r>
            <a:r>
              <a:rPr lang="sl-SI" b="1"/>
              <a:t>v vseh toplotnih pasovih v gorskih območjih.</a:t>
            </a:r>
          </a:p>
          <a:p>
            <a:pPr lvl="0"/>
            <a:r>
              <a:rPr lang="sl-SI" b="1"/>
              <a:t>Z nadmorsko višino se temperatura zraka znižuje.</a:t>
            </a:r>
          </a:p>
          <a:p>
            <a:pPr lvl="0"/>
            <a:r>
              <a:rPr lang="sl-SI"/>
              <a:t>Zato </a:t>
            </a:r>
            <a:r>
              <a:rPr lang="sl-SI" b="1"/>
              <a:t>na različnih višinah raste različno rastje </a:t>
            </a:r>
            <a:r>
              <a:rPr lang="sl-SI"/>
              <a:t>(višinski rastlinski pasovi).</a:t>
            </a:r>
          </a:p>
          <a:p>
            <a:pPr lvl="0"/>
            <a:r>
              <a:rPr lang="sl-SI" b="1"/>
              <a:t>Padavin je več na privetrni strani in manj na zavetrni strani.</a:t>
            </a:r>
          </a:p>
          <a:p>
            <a:pPr lvl="0"/>
            <a:r>
              <a:rPr lang="sl-SI" b="1"/>
              <a:t>V najvišjih predelih gora </a:t>
            </a:r>
            <a:r>
              <a:rPr lang="sl-SI"/>
              <a:t>imamo tako gorsko </a:t>
            </a:r>
            <a:r>
              <a:rPr lang="sl-SI" b="1"/>
              <a:t>podnebje, ki ga lahko primerjamo z značilnostmi polarnega podnebja </a:t>
            </a:r>
            <a:r>
              <a:rPr lang="sl-SI"/>
              <a:t>(vrhovi gora z večnim snegom in ledom).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D13DA-B897-7C7D-BC17-32D6E3A7BD2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/>
              <a:t>			</a:t>
            </a:r>
            <a:r>
              <a:rPr lang="sl-SI" b="1"/>
              <a:t>Splošno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CCDFC6-E138-978C-8CC6-8C4D0E3175E4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dirty="0"/>
              <a:t>Ponovimo imena toplotnih pasov in njihovo lego glede na vzporednike(U str. 47 in 48; atlas zemljevid sveta 164-165)</a:t>
            </a:r>
          </a:p>
          <a:p>
            <a:pPr marL="514350" lvl="0" indent="-514350">
              <a:buFont typeface="Calibri Light"/>
              <a:buAutoNum type="arabicPeriod"/>
            </a:pPr>
            <a:r>
              <a:rPr lang="sl-SI" b="1" dirty="0"/>
              <a:t>Tropski ali vroči pas od ekvatorja do obeh povratnikov</a:t>
            </a:r>
          </a:p>
          <a:p>
            <a:pPr marL="514350" lvl="0" indent="-514350">
              <a:buFont typeface="Calibri Light"/>
              <a:buAutoNum type="arabicPeriod"/>
            </a:pPr>
            <a:r>
              <a:rPr lang="sl-SI" b="1" dirty="0"/>
              <a:t>Prehodna subtropska okoli obeh povratnikov</a:t>
            </a:r>
          </a:p>
          <a:p>
            <a:pPr marL="514350" lvl="0" indent="-514350">
              <a:buFont typeface="Calibri Light"/>
              <a:buAutoNum type="arabicPeriod"/>
            </a:pPr>
            <a:r>
              <a:rPr lang="sl-SI" b="1" dirty="0"/>
              <a:t>Zmerno topla med obema povratnikoma in tečajnikoma</a:t>
            </a:r>
          </a:p>
          <a:p>
            <a:pPr marL="514350" lvl="0" indent="-514350">
              <a:buFont typeface="Calibri Light"/>
              <a:buAutoNum type="arabicPeriod"/>
            </a:pPr>
            <a:r>
              <a:rPr lang="sl-SI" b="1" dirty="0"/>
              <a:t>Prehodna subpolarna okoli obeh tečajnikov</a:t>
            </a:r>
          </a:p>
          <a:p>
            <a:pPr marL="514350" lvl="0" indent="-514350">
              <a:buFont typeface="Calibri Light"/>
              <a:buAutoNum type="arabicPeriod"/>
            </a:pPr>
            <a:r>
              <a:rPr lang="sl-SI" b="1" dirty="0"/>
              <a:t>Polarna ali mrzla pasova med obema tečajnikoma in tečajema</a:t>
            </a:r>
          </a:p>
          <a:p>
            <a:pPr marL="0" lvl="0" indent="0">
              <a:buNone/>
            </a:pPr>
            <a:r>
              <a:rPr lang="sl-SI" dirty="0"/>
              <a:t>Za utrjevanje in ponavljanje snovi DZ, vaji 1 in 2 na str. 32.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92886-68D3-A780-A89A-A8852A31A5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/>
              <a:t>		</a:t>
            </a:r>
            <a:r>
              <a:rPr lang="sl-SI" b="1"/>
              <a:t>Vroči ali tropski pas </a:t>
            </a:r>
            <a:r>
              <a:rPr lang="sl-SI"/>
              <a:t>(U str. 48-49)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BDB78E-0150-83E7-4709-DFEB30307F4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80000"/>
              </a:lnSpc>
            </a:pPr>
            <a:r>
              <a:rPr lang="sl-SI"/>
              <a:t>V celotnem pasu so </a:t>
            </a:r>
            <a:r>
              <a:rPr lang="sl-SI" b="1"/>
              <a:t>vse leto visoke temperature zaradi velikega vpadnega kota sončnih žarkov </a:t>
            </a:r>
            <a:r>
              <a:rPr lang="sl-SI"/>
              <a:t>(skica U str. 46).</a:t>
            </a:r>
          </a:p>
          <a:p>
            <a:pPr lvl="0">
              <a:lnSpc>
                <a:spcPct val="80000"/>
              </a:lnSpc>
            </a:pPr>
            <a:r>
              <a:rPr lang="sl-SI" b="1"/>
              <a:t>Ni letnih časov.</a:t>
            </a:r>
          </a:p>
          <a:p>
            <a:pPr lvl="0">
              <a:lnSpc>
                <a:spcPct val="80000"/>
              </a:lnSpc>
            </a:pPr>
            <a:r>
              <a:rPr lang="sl-SI" b="1"/>
              <a:t>Od ekvatorja proti S in J povratniku pa se spreminja količina padavin.</a:t>
            </a:r>
          </a:p>
          <a:p>
            <a:pPr lvl="0">
              <a:lnSpc>
                <a:spcPct val="80000"/>
              </a:lnSpc>
            </a:pPr>
            <a:r>
              <a:rPr lang="sl-SI"/>
              <a:t>Zato </a:t>
            </a:r>
            <a:r>
              <a:rPr lang="sl-SI" b="1"/>
              <a:t>ločimo 4 podnebne tipe.</a:t>
            </a:r>
          </a:p>
          <a:p>
            <a:pPr marL="514350" lvl="0" indent="-514350">
              <a:lnSpc>
                <a:spcPct val="80000"/>
              </a:lnSpc>
              <a:buFont typeface="Calibri Light"/>
              <a:buAutoNum type="arabicPeriod"/>
            </a:pPr>
            <a:r>
              <a:rPr lang="sl-SI" b="1"/>
              <a:t>ekvatorialno podnebje </a:t>
            </a:r>
            <a:r>
              <a:rPr lang="sl-SI"/>
              <a:t>(vsakodnevne padavine, veliko vlage v zraku, raste deževni gozd, najbujnejše rastje na svetu)</a:t>
            </a:r>
          </a:p>
          <a:p>
            <a:pPr marL="514350" lvl="0" indent="-514350">
              <a:lnSpc>
                <a:spcPct val="80000"/>
              </a:lnSpc>
              <a:buFont typeface="Calibri Light"/>
              <a:buAutoNum type="arabicPeriod"/>
            </a:pPr>
            <a:r>
              <a:rPr lang="sl-SI" b="1"/>
              <a:t>savansko podnebje </a:t>
            </a:r>
            <a:r>
              <a:rPr lang="sl-SI"/>
              <a:t>(deževna in sušna doba, raste visoka trava ali savana in posamezna drevesa)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7D2C7-40B7-895A-7BA8-69849C7AFB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6AE038-D14B-7270-B6AD-8C93F850EE6A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3. </a:t>
            </a:r>
            <a:r>
              <a:rPr lang="sl-SI" b="1"/>
              <a:t>Polpuščavsko in puščavsko podnebje </a:t>
            </a:r>
            <a:r>
              <a:rPr lang="sl-SI"/>
              <a:t>zaradi majhne količine padavin (rastejo šopi trav, na sušo prilagojene rastline ali pa so prave peščene in kamnite puščave).</a:t>
            </a:r>
          </a:p>
          <a:p>
            <a:pPr lvl="0"/>
            <a:r>
              <a:rPr lang="sl-SI"/>
              <a:t>4. </a:t>
            </a:r>
            <a:r>
              <a:rPr lang="sl-SI" b="1"/>
              <a:t>Monsunsko podnebje </a:t>
            </a:r>
            <a:r>
              <a:rPr lang="sl-SI"/>
              <a:t>(prehodni subtropski pas): sušna in deževna doba odvisno, ali pihajo vetrovi z morja na celino ali obratno. Imenujejo se monsuni. (Rastejo subtropski vlažni gozdovi).</a:t>
            </a:r>
          </a:p>
          <a:p>
            <a:pPr lvl="0"/>
            <a:r>
              <a:rPr lang="sl-SI" b="1"/>
              <a:t>Mediteransko ali sredozemsko podnebje </a:t>
            </a:r>
            <a:r>
              <a:rPr lang="sl-SI"/>
              <a:t>(prehodni subtropski pas): deževne in nekoliko hladnejše zime (ne pod lediščem) in suha in vroča poletja. (Raste zimzeleni gozd in grmičevje.)</a:t>
            </a:r>
          </a:p>
          <a:p>
            <a:pPr marL="0" lvl="0" indent="0">
              <a:buNone/>
            </a:pPr>
            <a:r>
              <a:rPr lang="sl-SI"/>
              <a:t>Za utrjevanje in ponavljanje snovi DZ str. 33, vaja 1.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Image result for amazon rainforest">
            <a:extLst>
              <a:ext uri="{FF2B5EF4-FFF2-40B4-BE49-F238E27FC236}">
                <a16:creationId xmlns:a16="http://schemas.microsoft.com/office/drawing/2014/main" id="{CE5DD3F6-2E95-8687-3416-EB4D9396AC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980130" y="391966"/>
            <a:ext cx="5604714" cy="290744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6" descr="Image result for african savanna">
            <a:extLst>
              <a:ext uri="{FF2B5EF4-FFF2-40B4-BE49-F238E27FC236}">
                <a16:creationId xmlns:a16="http://schemas.microsoft.com/office/drawing/2014/main" id="{D75E4BAF-758A-A7B6-5AF9-49C43F21EC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7152" y="297006"/>
            <a:ext cx="4795378" cy="32128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8" descr="Image result for sahara desert">
            <a:extLst>
              <a:ext uri="{FF2B5EF4-FFF2-40B4-BE49-F238E27FC236}">
                <a16:creationId xmlns:a16="http://schemas.microsoft.com/office/drawing/2014/main" id="{839C18B1-4D60-57B1-F230-7F33188D739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3682544" y="3653549"/>
            <a:ext cx="4361166" cy="290744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587641-FCAD-83A9-50B6-7A5F3168E373}"/>
              </a:ext>
            </a:extLst>
          </p:cNvPr>
          <p:cNvSpPr txBox="1"/>
          <p:nvPr/>
        </p:nvSpPr>
        <p:spPr>
          <a:xfrm>
            <a:off x="8728359" y="3722257"/>
            <a:ext cx="297411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deževni gozd, Amazonija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B2B32-7AF2-0841-CADB-4D73919E6565}"/>
              </a:ext>
            </a:extLst>
          </p:cNvPr>
          <p:cNvSpPr txBox="1"/>
          <p:nvPr/>
        </p:nvSpPr>
        <p:spPr>
          <a:xfrm>
            <a:off x="8275786" y="5975924"/>
            <a:ext cx="3214253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puščava Sahara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DE0B32-ABBB-CBA4-DC5B-FCD987F083D4}"/>
              </a:ext>
            </a:extLst>
          </p:cNvPr>
          <p:cNvSpPr txBox="1"/>
          <p:nvPr/>
        </p:nvSpPr>
        <p:spPr>
          <a:xfrm>
            <a:off x="607152" y="3897748"/>
            <a:ext cx="2843317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afriška savana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Maquis shrubland">
            <a:extLst>
              <a:ext uri="{FF2B5EF4-FFF2-40B4-BE49-F238E27FC236}">
                <a16:creationId xmlns:a16="http://schemas.microsoft.com/office/drawing/2014/main" id="{1872010A-5E75-7264-654F-FC5E69FC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40670" y="193962"/>
            <a:ext cx="6341601" cy="424411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 descr="Image result for mangrove forest">
            <a:extLst>
              <a:ext uri="{FF2B5EF4-FFF2-40B4-BE49-F238E27FC236}">
                <a16:creationId xmlns:a16="http://schemas.microsoft.com/office/drawing/2014/main" id="{61789268-F426-17A6-E5C3-E7649B5B22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3892" y="3152622"/>
            <a:ext cx="5246251" cy="34889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41EFE0F-4C95-523B-C66D-5B88AC1560F0}"/>
              </a:ext>
            </a:extLst>
          </p:cNvPr>
          <p:cNvSpPr txBox="1"/>
          <p:nvPr/>
        </p:nvSpPr>
        <p:spPr>
          <a:xfrm>
            <a:off x="498759" y="2346039"/>
            <a:ext cx="4257958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mangrovci v monsunskem gozdu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867480-199B-664F-FC72-027AB23414CE}"/>
              </a:ext>
            </a:extLst>
          </p:cNvPr>
          <p:cNvSpPr txBox="1"/>
          <p:nvPr/>
        </p:nvSpPr>
        <p:spPr>
          <a:xfrm>
            <a:off x="6336142" y="4747491"/>
            <a:ext cx="404552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makija v Dalmaciji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89DD2-D941-D221-A6A8-FB60BDAB818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/>
              <a:t>		</a:t>
            </a:r>
            <a:r>
              <a:rPr lang="sl-SI" b="1"/>
              <a:t>Zmerno topli pas </a:t>
            </a:r>
            <a:r>
              <a:rPr lang="sl-SI"/>
              <a:t>(U str. 50-51)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23E5E-E0F0-0BE5-ACD1-E0C032CEA66E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80000"/>
              </a:lnSpc>
            </a:pPr>
            <a:r>
              <a:rPr lang="sl-SI" sz="2600" b="1" dirty="0"/>
              <a:t>Pas, v katerem živimo.</a:t>
            </a:r>
          </a:p>
          <a:p>
            <a:pPr lvl="0">
              <a:lnSpc>
                <a:spcPct val="80000"/>
              </a:lnSpc>
            </a:pPr>
            <a:r>
              <a:rPr lang="sl-SI" sz="2600" b="1" dirty="0"/>
              <a:t>Menjavajo se letni časi.</a:t>
            </a:r>
          </a:p>
          <a:p>
            <a:pPr lvl="0">
              <a:lnSpc>
                <a:spcPct val="80000"/>
              </a:lnSpc>
            </a:pPr>
            <a:r>
              <a:rPr lang="sl-SI" sz="2600" b="1" dirty="0"/>
              <a:t>Podnebni tipi se ločijo po količini padavin in temperaturi zraka.</a:t>
            </a:r>
          </a:p>
          <a:p>
            <a:pPr lvl="0">
              <a:lnSpc>
                <a:spcPct val="80000"/>
              </a:lnSpc>
            </a:pPr>
            <a:r>
              <a:rPr lang="sl-SI" sz="2600" b="1" dirty="0"/>
              <a:t>Od morja proti notranjosti se zmanjšuje količina padavin in povečuje razlika med poletnimi in zimskimi temperaturami zraka.</a:t>
            </a:r>
          </a:p>
          <a:p>
            <a:pPr lvl="0">
              <a:lnSpc>
                <a:spcPct val="80000"/>
              </a:lnSpc>
            </a:pPr>
            <a:r>
              <a:rPr lang="sl-SI" sz="2600" b="1" dirty="0"/>
              <a:t>Imamo 4 podnebne tipe:</a:t>
            </a:r>
          </a:p>
          <a:p>
            <a:pPr marL="514350" lvl="0" indent="-514350">
              <a:lnSpc>
                <a:spcPct val="80000"/>
              </a:lnSpc>
              <a:buFont typeface="Calibri Light"/>
              <a:buAutoNum type="arabicPeriod"/>
            </a:pPr>
            <a:r>
              <a:rPr lang="sl-SI" sz="2600" b="1" dirty="0"/>
              <a:t>Oceansko podnebje </a:t>
            </a:r>
            <a:r>
              <a:rPr lang="sl-SI" sz="2600" dirty="0"/>
              <a:t>(ob oceanih, mile zime in mila poletja, padavine skozi vse leto; raste listnati gozd).</a:t>
            </a:r>
          </a:p>
          <a:p>
            <a:pPr marL="514350" lvl="0" indent="-514350">
              <a:lnSpc>
                <a:spcPct val="80000"/>
              </a:lnSpc>
              <a:buFont typeface="Calibri Light"/>
              <a:buAutoNum type="arabicPeriod"/>
            </a:pPr>
            <a:r>
              <a:rPr lang="sl-SI" sz="2600" b="1" dirty="0"/>
              <a:t>Celinsko podnebje </a:t>
            </a:r>
            <a:r>
              <a:rPr lang="sl-SI" sz="2600" dirty="0"/>
              <a:t>(v notranjosti celine, vroča poletja, mrzle zime, pozimi sneg, največ padavin na začetku poletja. Listnati gozdovi postopoma prehajajo v travnike imenovane stepa. Podnebje večjega dela Slovenije.)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4A3A8-C4DA-60B5-E5BA-2A9E6635423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746CF-0258-6BAC-4716-56CB772E6C2C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Celinsko podnebje globlje v notranjost celine zaradi manjše količine prehaja v </a:t>
            </a:r>
            <a:r>
              <a:rPr lang="sl-SI" b="1"/>
              <a:t>celinsko polsuho in celinsko suho </a:t>
            </a:r>
            <a:r>
              <a:rPr lang="sl-SI"/>
              <a:t>(redke trave in grmičevje, na koncu prave puščave).</a:t>
            </a:r>
          </a:p>
          <a:p>
            <a:pPr lvl="0"/>
            <a:r>
              <a:rPr lang="sl-SI" b="1"/>
              <a:t>Zmerno hladno podnebje </a:t>
            </a:r>
            <a:r>
              <a:rPr lang="sl-SI"/>
              <a:t>na S oz. J S oz. J zmerno toplega pasu: večji del leta mrzlo, zato manj padavin (izhlapevanje!). Raste iglasti gozd, ponekod tajga (iglavci in breze na S Rusije in Azije)</a:t>
            </a:r>
          </a:p>
          <a:p>
            <a:pPr marL="0" lvl="0" indent="0">
              <a:buNone/>
            </a:pPr>
            <a:endParaRPr lang="sl-SI"/>
          </a:p>
          <a:p>
            <a:pPr marL="0" lvl="0" indent="0">
              <a:buNone/>
            </a:pPr>
            <a:r>
              <a:rPr lang="sl-SI"/>
              <a:t>Za utrjevanje in ponavljanje snovi DZ str. 34, vaji 1 in 2.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4A0BCBB3-BDC9-21D4-8B84-94FEFE3D80F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602388" y="203197"/>
            <a:ext cx="5059676" cy="333432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Picture 4" descr="Related image">
            <a:extLst>
              <a:ext uri="{FF2B5EF4-FFF2-40B4-BE49-F238E27FC236}">
                <a16:creationId xmlns:a16="http://schemas.microsoft.com/office/drawing/2014/main" id="{FB45E0E4-0589-3229-D548-B02FD1926F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9305" y="401055"/>
            <a:ext cx="5869131" cy="391275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Picture 6" descr="Image result for siberian taiga">
            <a:extLst>
              <a:ext uri="{FF2B5EF4-FFF2-40B4-BE49-F238E27FC236}">
                <a16:creationId xmlns:a16="http://schemas.microsoft.com/office/drawing/2014/main" id="{28A35EBE-6513-AFEA-64A7-5711913240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9091"/>
          <a:stretch>
            <a:fillRect/>
          </a:stretch>
        </p:blipFill>
        <p:spPr>
          <a:xfrm>
            <a:off x="6783512" y="3639129"/>
            <a:ext cx="4697409" cy="311727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0F4490D-C4DC-CAD0-D025-77D2F5112A81}"/>
              </a:ext>
            </a:extLst>
          </p:cNvPr>
          <p:cNvSpPr txBox="1"/>
          <p:nvPr/>
        </p:nvSpPr>
        <p:spPr>
          <a:xfrm>
            <a:off x="1015998" y="4738256"/>
            <a:ext cx="469740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lisnati gozd ob Atlantskem oceanu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227D83-57B9-E8D9-AAAE-A0DDFA2AB514}"/>
              </a:ext>
            </a:extLst>
          </p:cNvPr>
          <p:cNvSpPr txBox="1"/>
          <p:nvPr/>
        </p:nvSpPr>
        <p:spPr>
          <a:xfrm>
            <a:off x="2881740" y="5310908"/>
            <a:ext cx="34266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ruska stepa spremenjena v žitnico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5A8DA2-9B59-4030-FB7B-817B828B4906}"/>
              </a:ext>
            </a:extLst>
          </p:cNvPr>
          <p:cNvSpPr txBox="1"/>
          <p:nvPr/>
        </p:nvSpPr>
        <p:spPr>
          <a:xfrm>
            <a:off x="2946397" y="6169886"/>
            <a:ext cx="354676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sl-SI" sz="18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ruska tajga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723</Words>
  <Application>Microsoft Office PowerPoint</Application>
  <PresentationFormat>Widescreen</PresentationFormat>
  <Paragraphs>57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TOPLOTNI PASOVI</vt:lpstr>
      <vt:lpstr>   Splošno</vt:lpstr>
      <vt:lpstr>  Vroči ali tropski pas (U str. 48-49)</vt:lpstr>
      <vt:lpstr>PowerPoint Presentation</vt:lpstr>
      <vt:lpstr>PowerPoint Presentation</vt:lpstr>
      <vt:lpstr>PowerPoint Presentation</vt:lpstr>
      <vt:lpstr>  Zmerno topli pas (U str. 50-51)</vt:lpstr>
      <vt:lpstr>PowerPoint Presentation</vt:lpstr>
      <vt:lpstr>PowerPoint Presentation</vt:lpstr>
      <vt:lpstr> Mrzli ali polarni pas (U str. 52-53)</vt:lpstr>
      <vt:lpstr>PowerPoint Presentation</vt:lpstr>
      <vt:lpstr>  Podnebni tipi zunaj toplotnih pasov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TOPLOTNI PASOVI</dc:title>
  <dc:creator>Edo</dc:creator>
  <cp:lastModifiedBy>Marjana Makarovič Košnjek</cp:lastModifiedBy>
  <cp:revision>5</cp:revision>
  <cp:lastPrinted>2019-09-08T18:51:22Z</cp:lastPrinted>
  <dcterms:created xsi:type="dcterms:W3CDTF">2019-09-08T15:08:14Z</dcterms:created>
  <dcterms:modified xsi:type="dcterms:W3CDTF">2022-09-05T06:30:22Z</dcterms:modified>
</cp:coreProperties>
</file>